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M. Alves" userId="e5b1fee5-aaf2-4a05-9c99-b59940d36875" providerId="ADAL" clId="{24F7435E-A798-4DFD-A63C-C6DABAE3DF50}"/>
    <pc:docChg chg="modSld">
      <pc:chgData name="Maria MM. Alves" userId="e5b1fee5-aaf2-4a05-9c99-b59940d36875" providerId="ADAL" clId="{24F7435E-A798-4DFD-A63C-C6DABAE3DF50}" dt="2024-02-02T11:22:50.759" v="1" actId="20577"/>
      <pc:docMkLst>
        <pc:docMk/>
      </pc:docMkLst>
      <pc:sldChg chg="modSp">
        <pc:chgData name="Maria MM. Alves" userId="e5b1fee5-aaf2-4a05-9c99-b59940d36875" providerId="ADAL" clId="{24F7435E-A798-4DFD-A63C-C6DABAE3DF50}" dt="2024-02-02T11:22:50.759" v="1" actId="20577"/>
        <pc:sldMkLst>
          <pc:docMk/>
          <pc:sldMk cId="0" sldId="262"/>
        </pc:sldMkLst>
        <pc:spChg chg="mod">
          <ac:chgData name="Maria MM. Alves" userId="e5b1fee5-aaf2-4a05-9c99-b59940d36875" providerId="ADAL" clId="{24F7435E-A798-4DFD-A63C-C6DABAE3DF50}" dt="2024-02-02T11:22:50.759" v="1" actId="20577"/>
          <ac:spMkLst>
            <pc:docMk/>
            <pc:sldMk cId="0" sldId="262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E4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6000" y="4090658"/>
            <a:ext cx="5209540" cy="5342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069116"/>
            <a:ext cx="3846195" cy="214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4070914"/>
            <a:ext cx="12793344" cy="424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ventude.azores.gov.p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027" y="8232395"/>
            <a:ext cx="4114799" cy="20546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27737" y="4123185"/>
            <a:ext cx="4115435" cy="4112260"/>
            <a:chOff x="5927737" y="4123185"/>
            <a:chExt cx="4115435" cy="4112260"/>
          </a:xfrm>
        </p:grpSpPr>
        <p:sp>
          <p:nvSpPr>
            <p:cNvPr id="4" name="object 4"/>
            <p:cNvSpPr/>
            <p:nvPr/>
          </p:nvSpPr>
          <p:spPr>
            <a:xfrm>
              <a:off x="7985448" y="4123185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2057399" y="2057399"/>
                  </a:moveTo>
                  <a:lnTo>
                    <a:pt x="0" y="2057399"/>
                  </a:lnTo>
                  <a:lnTo>
                    <a:pt x="0" y="0"/>
                  </a:lnTo>
                  <a:lnTo>
                    <a:pt x="2057399" y="0"/>
                  </a:lnTo>
                  <a:lnTo>
                    <a:pt x="2057399" y="2057399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27737" y="617779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2057399" y="2057399"/>
                  </a:moveTo>
                  <a:lnTo>
                    <a:pt x="0" y="2057399"/>
                  </a:lnTo>
                  <a:lnTo>
                    <a:pt x="0" y="0"/>
                  </a:lnTo>
                  <a:lnTo>
                    <a:pt x="2057399" y="0"/>
                  </a:lnTo>
                  <a:lnTo>
                    <a:pt x="2057399" y="2057399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985448" y="0"/>
            <a:ext cx="10302875" cy="10287000"/>
            <a:chOff x="7985448" y="0"/>
            <a:chExt cx="10302875" cy="10287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58579" y="6177791"/>
              <a:ext cx="4114799" cy="41052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3158" y="4123185"/>
              <a:ext cx="4114799" cy="41052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5448" y="8232395"/>
              <a:ext cx="4114799" cy="20546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5448" y="6170802"/>
              <a:ext cx="2057399" cy="2057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158579" y="4123185"/>
              <a:ext cx="4114800" cy="2057400"/>
            </a:xfrm>
            <a:custGeom>
              <a:avLst/>
              <a:gdLst/>
              <a:ahLst/>
              <a:cxnLst/>
              <a:rect l="l" t="t" r="r" b="b"/>
              <a:pathLst>
                <a:path w="4114800" h="2057400">
                  <a:moveTo>
                    <a:pt x="4114799" y="2057399"/>
                  </a:moveTo>
                  <a:lnTo>
                    <a:pt x="0" y="2057399"/>
                  </a:lnTo>
                  <a:lnTo>
                    <a:pt x="0" y="0"/>
                  </a:lnTo>
                  <a:lnTo>
                    <a:pt x="4114799" y="0"/>
                  </a:lnTo>
                  <a:lnTo>
                    <a:pt x="4114799" y="2057399"/>
                  </a:lnTo>
                  <a:close/>
                </a:path>
              </a:pathLst>
            </a:custGeom>
            <a:solidFill>
              <a:srgbClr val="FDC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00870" y="8232394"/>
              <a:ext cx="2057400" cy="2054860"/>
            </a:xfrm>
            <a:custGeom>
              <a:avLst/>
              <a:gdLst/>
              <a:ahLst/>
              <a:cxnLst/>
              <a:rect l="l" t="t" r="r" b="b"/>
              <a:pathLst>
                <a:path w="2057400" h="2054859">
                  <a:moveTo>
                    <a:pt x="0" y="0"/>
                  </a:moveTo>
                  <a:lnTo>
                    <a:pt x="2057399" y="0"/>
                  </a:lnTo>
                  <a:lnTo>
                    <a:pt x="2057399" y="2054604"/>
                  </a:lnTo>
                  <a:lnTo>
                    <a:pt x="0" y="2054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43158" y="2068581"/>
              <a:ext cx="4114800" cy="20573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100870" y="0"/>
              <a:ext cx="2057400" cy="2066925"/>
            </a:xfrm>
            <a:custGeom>
              <a:avLst/>
              <a:gdLst/>
              <a:ahLst/>
              <a:cxnLst/>
              <a:rect l="l" t="t" r="r" b="b"/>
              <a:pathLst>
                <a:path w="2057400" h="2066925">
                  <a:moveTo>
                    <a:pt x="2057399" y="2066924"/>
                  </a:moveTo>
                  <a:lnTo>
                    <a:pt x="0" y="2066924"/>
                  </a:lnTo>
                  <a:lnTo>
                    <a:pt x="0" y="0"/>
                  </a:lnTo>
                  <a:lnTo>
                    <a:pt x="2057399" y="0"/>
                  </a:lnTo>
                  <a:lnTo>
                    <a:pt x="2057399" y="2066924"/>
                  </a:lnTo>
                  <a:close/>
                </a:path>
              </a:pathLst>
            </a:custGeom>
            <a:solidFill>
              <a:srgbClr val="459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58579" y="0"/>
              <a:ext cx="4129419" cy="412432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700" y="1791275"/>
            <a:ext cx="6067424" cy="3905249"/>
          </a:xfrm>
          <a:prstGeom prst="rect">
            <a:avLst/>
          </a:prstGeom>
        </p:spPr>
      </p:pic>
      <p:pic>
        <p:nvPicPr>
          <p:cNvPr id="38" name="Imagem 37" descr="Uma imagem com texto&#10;&#10;Descrição gerada automaticamente">
            <a:extLst>
              <a:ext uri="{FF2B5EF4-FFF2-40B4-BE49-F238E27FC236}">
                <a16:creationId xmlns:a16="http://schemas.microsoft.com/office/drawing/2014/main" id="{EDC1479A-4067-C216-41C1-D4C74C8FAB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9" y="291548"/>
            <a:ext cx="8650611" cy="111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9183"/>
            <a:ext cx="16783050" cy="8829675"/>
            <a:chOff x="0" y="1459183"/>
            <a:chExt cx="16783050" cy="8829675"/>
          </a:xfrm>
        </p:grpSpPr>
        <p:sp>
          <p:nvSpPr>
            <p:cNvPr id="3" name="object 3"/>
            <p:cNvSpPr/>
            <p:nvPr/>
          </p:nvSpPr>
          <p:spPr>
            <a:xfrm>
              <a:off x="0" y="1459183"/>
              <a:ext cx="16783050" cy="8829675"/>
            </a:xfrm>
            <a:custGeom>
              <a:avLst/>
              <a:gdLst/>
              <a:ahLst/>
              <a:cxnLst/>
              <a:rect l="l" t="t" r="r" b="b"/>
              <a:pathLst>
                <a:path w="16783050" h="8829675">
                  <a:moveTo>
                    <a:pt x="16783048" y="8829674"/>
                  </a:moveTo>
                  <a:lnTo>
                    <a:pt x="0" y="8829674"/>
                  </a:lnTo>
                  <a:lnTo>
                    <a:pt x="0" y="0"/>
                  </a:lnTo>
                  <a:lnTo>
                    <a:pt x="16783048" y="0"/>
                  </a:lnTo>
                  <a:lnTo>
                    <a:pt x="16783048" y="8829674"/>
                  </a:lnTo>
                  <a:close/>
                </a:path>
              </a:pathLst>
            </a:custGeom>
            <a:solidFill>
              <a:srgbClr val="20C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6672" y="2685861"/>
              <a:ext cx="5410199" cy="65722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1979" y="2356153"/>
            <a:ext cx="8189595" cy="865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-360" dirty="0"/>
              <a:t>OBJETIVOS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771979" y="3692116"/>
            <a:ext cx="8022590" cy="29624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22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200" b="1" spc="135" dirty="0">
                <a:solidFill>
                  <a:srgbClr val="181769"/>
                </a:solidFill>
                <a:latin typeface="Tahoma"/>
                <a:cs typeface="Tahoma"/>
              </a:rPr>
              <a:t>Promover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90" dirty="0">
                <a:solidFill>
                  <a:srgbClr val="181769"/>
                </a:solidFill>
                <a:latin typeface="Tahoma"/>
                <a:cs typeface="Tahoma"/>
              </a:rPr>
              <a:t>as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00" dirty="0">
                <a:solidFill>
                  <a:srgbClr val="181769"/>
                </a:solidFill>
                <a:latin typeface="Tahoma"/>
                <a:cs typeface="Tahoma"/>
              </a:rPr>
              <a:t>áreas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181769"/>
                </a:solidFill>
                <a:latin typeface="Tahoma"/>
                <a:cs typeface="Tahoma"/>
              </a:rPr>
              <a:t>criativas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25" dirty="0">
                <a:solidFill>
                  <a:srgbClr val="181769"/>
                </a:solidFill>
                <a:latin typeface="Tahoma"/>
                <a:cs typeface="Tahoma"/>
              </a:rPr>
              <a:t>na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35" dirty="0">
                <a:solidFill>
                  <a:srgbClr val="181769"/>
                </a:solidFill>
                <a:latin typeface="Tahoma"/>
                <a:cs typeface="Tahoma"/>
              </a:rPr>
              <a:t>comunidade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181769"/>
                </a:solidFill>
                <a:latin typeface="Tahoma"/>
                <a:cs typeface="Tahoma"/>
              </a:rPr>
              <a:t>juvenil, </a:t>
            </a:r>
            <a:r>
              <a:rPr sz="3200" b="1" spc="80" dirty="0">
                <a:solidFill>
                  <a:srgbClr val="181769"/>
                </a:solidFill>
                <a:latin typeface="Tahoma"/>
                <a:cs typeface="Tahoma"/>
              </a:rPr>
              <a:t>através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30" dirty="0">
                <a:solidFill>
                  <a:srgbClr val="181769"/>
                </a:solidFill>
                <a:latin typeface="Tahoma"/>
                <a:cs typeface="Tahoma"/>
              </a:rPr>
              <a:t>da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85" dirty="0">
                <a:solidFill>
                  <a:srgbClr val="181769"/>
                </a:solidFill>
                <a:latin typeface="Tahoma"/>
                <a:cs typeface="Tahoma"/>
              </a:rPr>
              <a:t>criação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35" dirty="0">
                <a:solidFill>
                  <a:srgbClr val="181769"/>
                </a:solidFill>
                <a:latin typeface="Tahoma"/>
                <a:cs typeface="Tahoma"/>
              </a:rPr>
              <a:t>de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10" dirty="0">
                <a:solidFill>
                  <a:srgbClr val="181769"/>
                </a:solidFill>
                <a:latin typeface="Tahoma"/>
                <a:cs typeface="Tahoma"/>
              </a:rPr>
              <a:t>condições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80" dirty="0">
                <a:solidFill>
                  <a:srgbClr val="181769"/>
                </a:solidFill>
                <a:latin typeface="Tahoma"/>
                <a:cs typeface="Tahoma"/>
              </a:rPr>
              <a:t>favoráveis</a:t>
            </a:r>
            <a:r>
              <a:rPr sz="3200" b="1" spc="-12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45" dirty="0">
                <a:solidFill>
                  <a:srgbClr val="181769"/>
                </a:solidFill>
                <a:latin typeface="Tahoma"/>
                <a:cs typeface="Tahoma"/>
              </a:rPr>
              <a:t>à </a:t>
            </a:r>
            <a:r>
              <a:rPr sz="3200" b="1" spc="145" dirty="0">
                <a:solidFill>
                  <a:srgbClr val="181769"/>
                </a:solidFill>
                <a:latin typeface="Tahoma"/>
                <a:cs typeface="Tahoma"/>
              </a:rPr>
              <a:t>promoção</a:t>
            </a:r>
            <a:r>
              <a:rPr sz="3200" b="1" spc="-1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181769"/>
                </a:solidFill>
                <a:latin typeface="Tahoma"/>
                <a:cs typeface="Tahoma"/>
              </a:rPr>
              <a:t>artística</a:t>
            </a:r>
            <a:r>
              <a:rPr sz="3200" b="1" spc="-1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05" dirty="0">
                <a:solidFill>
                  <a:srgbClr val="181769"/>
                </a:solidFill>
                <a:latin typeface="Tahoma"/>
                <a:cs typeface="Tahoma"/>
              </a:rPr>
              <a:t>e</a:t>
            </a:r>
            <a:r>
              <a:rPr sz="3200" b="1" spc="-10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60" dirty="0">
                <a:solidFill>
                  <a:srgbClr val="181769"/>
                </a:solidFill>
                <a:latin typeface="Tahoma"/>
                <a:cs typeface="Tahoma"/>
              </a:rPr>
              <a:t>cultural.</a:t>
            </a:r>
            <a:endParaRPr lang="pt-PT" sz="3200" b="1" spc="60" dirty="0">
              <a:solidFill>
                <a:srgbClr val="181769"/>
              </a:solidFill>
              <a:latin typeface="Tahoma"/>
              <a:cs typeface="Tahoma"/>
            </a:endParaRPr>
          </a:p>
          <a:p>
            <a:pPr marL="12700" marR="5080">
              <a:lnSpc>
                <a:spcPct val="122400"/>
              </a:lnSpc>
              <a:spcBef>
                <a:spcPts val="90"/>
              </a:spcBef>
            </a:pPr>
            <a:endParaRPr sz="3200" b="1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978" y="6519657"/>
            <a:ext cx="7533821" cy="17480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22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200" b="1" spc="114" dirty="0" err="1">
                <a:solidFill>
                  <a:srgbClr val="181769"/>
                </a:solidFill>
                <a:latin typeface="Tahoma"/>
                <a:cs typeface="Tahoma"/>
              </a:rPr>
              <a:t>Fomentar</a:t>
            </a:r>
            <a:r>
              <a:rPr sz="3200" b="1" spc="-114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sz="3200" b="1" spc="-1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181769"/>
                </a:solidFill>
                <a:latin typeface="Tahoma"/>
                <a:cs typeface="Tahoma"/>
              </a:rPr>
              <a:t>participação</a:t>
            </a:r>
            <a:r>
              <a:rPr sz="3200" b="1" spc="-1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65" dirty="0">
                <a:solidFill>
                  <a:srgbClr val="181769"/>
                </a:solidFill>
                <a:latin typeface="Tahoma"/>
                <a:cs typeface="Tahoma"/>
              </a:rPr>
              <a:t>cultural,</a:t>
            </a:r>
            <a:r>
              <a:rPr sz="3200" b="1" spc="-114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14" dirty="0">
                <a:solidFill>
                  <a:srgbClr val="181769"/>
                </a:solidFill>
                <a:latin typeface="Tahoma"/>
                <a:cs typeface="Tahoma"/>
              </a:rPr>
              <a:t>o </a:t>
            </a:r>
            <a:r>
              <a:rPr sz="3200" b="1" spc="145" dirty="0">
                <a:solidFill>
                  <a:srgbClr val="181769"/>
                </a:solidFill>
                <a:latin typeface="Tahoma"/>
                <a:cs typeface="Tahoma"/>
              </a:rPr>
              <a:t>empreendedorismo</a:t>
            </a:r>
            <a:r>
              <a:rPr sz="3200" b="1" spc="-13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05" dirty="0">
                <a:solidFill>
                  <a:srgbClr val="181769"/>
                </a:solidFill>
                <a:latin typeface="Tahoma"/>
                <a:cs typeface="Tahoma"/>
              </a:rPr>
              <a:t>e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181769"/>
                </a:solidFill>
                <a:latin typeface="Tahoma"/>
                <a:cs typeface="Tahoma"/>
              </a:rPr>
              <a:t>iniciativa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140" dirty="0">
                <a:solidFill>
                  <a:srgbClr val="181769"/>
                </a:solidFill>
                <a:latin typeface="Tahoma"/>
                <a:cs typeface="Tahoma"/>
              </a:rPr>
              <a:t>dos</a:t>
            </a:r>
            <a:r>
              <a:rPr sz="3200" b="1" spc="-1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3200" b="1" spc="65" dirty="0" err="1">
                <a:solidFill>
                  <a:srgbClr val="181769"/>
                </a:solidFill>
                <a:latin typeface="Tahoma"/>
                <a:cs typeface="Tahoma"/>
              </a:rPr>
              <a:t>jovens</a:t>
            </a:r>
            <a:r>
              <a:rPr lang="pt-PT" sz="3200" b="1" spc="65" dirty="0">
                <a:solidFill>
                  <a:srgbClr val="181769"/>
                </a:solidFill>
                <a:latin typeface="Tahoma"/>
                <a:cs typeface="Tahoma"/>
              </a:rPr>
              <a:t>.</a:t>
            </a:r>
            <a:endParaRPr sz="3200" b="1" dirty="0">
              <a:latin typeface="Tahoma"/>
              <a:cs typeface="Tahoma"/>
            </a:endParaRPr>
          </a:p>
        </p:txBody>
      </p:sp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02E11461-CE83-A41F-FFC8-E6A95D570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05900"/>
            <a:ext cx="6172200" cy="800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5901"/>
            <a:ext cx="16878300" cy="8801100"/>
          </a:xfrm>
          <a:custGeom>
            <a:avLst/>
            <a:gdLst/>
            <a:ahLst/>
            <a:cxnLst/>
            <a:rect l="l" t="t" r="r" b="b"/>
            <a:pathLst>
              <a:path w="16878300" h="8801100">
                <a:moveTo>
                  <a:pt x="16878298" y="8801099"/>
                </a:moveTo>
                <a:lnTo>
                  <a:pt x="0" y="8801099"/>
                </a:lnTo>
                <a:lnTo>
                  <a:pt x="0" y="0"/>
                </a:lnTo>
                <a:lnTo>
                  <a:pt x="16878298" y="0"/>
                </a:lnTo>
                <a:lnTo>
                  <a:pt x="16878298" y="8801099"/>
                </a:lnTo>
                <a:close/>
              </a:path>
            </a:pathLst>
          </a:custGeom>
          <a:solidFill>
            <a:srgbClr val="20C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888032"/>
            <a:ext cx="4527550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spc="-455" dirty="0"/>
              <a:t>PROMOTORES</a:t>
            </a:r>
            <a:endParaRPr sz="55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16000" y="3467100"/>
            <a:ext cx="14605000" cy="5678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b="1" spc="135" dirty="0">
                <a:solidFill>
                  <a:srgbClr val="181769"/>
                </a:solidFill>
              </a:rPr>
              <a:t>Jovens entre os 16 e os 30 anos, naturais ou residentes na RAA</a:t>
            </a:r>
          </a:p>
          <a:p>
            <a:pPr marL="571500" indent="-57150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4000" b="1" spc="135" dirty="0">
              <a:solidFill>
                <a:srgbClr val="181769"/>
              </a:solidFill>
            </a:endParaRPr>
          </a:p>
          <a:p>
            <a:pPr marL="469900" indent="-4572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b="1" spc="135" dirty="0">
                <a:solidFill>
                  <a:srgbClr val="181769"/>
                </a:solidFill>
              </a:rPr>
              <a:t>Grupos informais de jovens</a:t>
            </a:r>
          </a:p>
          <a:p>
            <a:pPr marL="571500" indent="-571500"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4000" b="1" spc="135" dirty="0">
              <a:solidFill>
                <a:srgbClr val="181769"/>
              </a:solidFill>
            </a:endParaRPr>
          </a:p>
          <a:p>
            <a:pPr marL="469900" indent="-4572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b="1" spc="135" dirty="0">
                <a:solidFill>
                  <a:srgbClr val="181769"/>
                </a:solidFill>
              </a:rPr>
              <a:t>Entidades privadas sem fins </a:t>
            </a:r>
            <a:r>
              <a:rPr sz="3200" b="1" spc="135" dirty="0" err="1">
                <a:solidFill>
                  <a:srgbClr val="181769"/>
                </a:solidFill>
              </a:rPr>
              <a:t>lucrativos</a:t>
            </a:r>
            <a:endParaRPr lang="pt-PT" sz="3200" b="1" spc="135" dirty="0">
              <a:solidFill>
                <a:srgbClr val="181769"/>
              </a:solidFill>
            </a:endParaRPr>
          </a:p>
          <a:p>
            <a:pPr marL="469900" marR="5080" indent="-457200">
              <a:spcBef>
                <a:spcPts val="2850"/>
              </a:spcBef>
              <a:buFont typeface="Arial" panose="020B0604020202020204" pitchFamily="34" charset="0"/>
              <a:buChar char="•"/>
            </a:pPr>
            <a:r>
              <a:rPr sz="3200" b="1" spc="135" dirty="0" err="1">
                <a:solidFill>
                  <a:srgbClr val="181769"/>
                </a:solidFill>
              </a:rPr>
              <a:t>Artesãos</a:t>
            </a:r>
            <a:r>
              <a:rPr sz="3200" b="1" spc="135" dirty="0">
                <a:solidFill>
                  <a:srgbClr val="181769"/>
                </a:solidFill>
              </a:rPr>
              <a:t> com estatuto reconhecido pelo Centro de Artesanato e Design dos Açores (medida 3)</a:t>
            </a:r>
          </a:p>
          <a:p>
            <a:pPr marL="571500" indent="-57150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4000" b="1" spc="135" dirty="0">
              <a:solidFill>
                <a:srgbClr val="181769"/>
              </a:solidFill>
            </a:endParaRPr>
          </a:p>
          <a:p>
            <a:pPr marL="469900" indent="-457200"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b="1" spc="135" dirty="0">
                <a:solidFill>
                  <a:srgbClr val="181769"/>
                </a:solidFill>
              </a:rPr>
              <a:t>Casas dos Açores com projetos de divulgação da identidade açoriana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67D214DC-5FE2-619F-DC69-DF1CE66DE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9105900"/>
            <a:ext cx="6172200" cy="8001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99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9"/>
                </a:moveTo>
                <a:lnTo>
                  <a:pt x="9143999" y="10286999"/>
                </a:lnTo>
                <a:lnTo>
                  <a:pt x="91439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E455C"/>
          </a:solidFill>
        </p:spPr>
        <p:txBody>
          <a:bodyPr wrap="square" lIns="0" tIns="0" rIns="0" bIns="0" rtlCol="0"/>
          <a:lstStyle/>
          <a:p>
            <a:endParaRPr lang="pt-PT" dirty="0"/>
          </a:p>
        </p:txBody>
      </p:sp>
      <p:sp>
        <p:nvSpPr>
          <p:cNvPr id="3" name="object 3"/>
          <p:cNvSpPr/>
          <p:nvPr/>
        </p:nvSpPr>
        <p:spPr>
          <a:xfrm>
            <a:off x="0" y="7502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3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0286999"/>
                </a:lnTo>
                <a:close/>
              </a:path>
            </a:pathLst>
          </a:custGeom>
          <a:solidFill>
            <a:srgbClr val="20C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3543300"/>
            <a:ext cx="7741738" cy="25215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18800"/>
              </a:lnSpc>
              <a:spcBef>
                <a:spcPts val="95"/>
              </a:spcBef>
            </a:pPr>
            <a:r>
              <a:rPr lang="pt-PT" sz="2800" b="1" spc="65" dirty="0">
                <a:solidFill>
                  <a:srgbClr val="181769"/>
                </a:solidFill>
                <a:latin typeface="Tahoma"/>
                <a:cs typeface="Tahoma"/>
              </a:rPr>
              <a:t>Apoio à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60" dirty="0">
                <a:solidFill>
                  <a:srgbClr val="181769"/>
                </a:solidFill>
                <a:latin typeface="Tahoma"/>
                <a:cs typeface="Tahoma"/>
              </a:rPr>
              <a:t>concretização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95" dirty="0">
                <a:solidFill>
                  <a:srgbClr val="181769"/>
                </a:solidFill>
                <a:latin typeface="Tahoma"/>
                <a:cs typeface="Tahoma"/>
              </a:rPr>
              <a:t>de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85" dirty="0" err="1">
                <a:solidFill>
                  <a:srgbClr val="181769"/>
                </a:solidFill>
                <a:latin typeface="Tahoma"/>
                <a:cs typeface="Tahoma"/>
              </a:rPr>
              <a:t>pequ</a:t>
            </a:r>
            <a:r>
              <a:rPr lang="pt-PT" sz="2800" b="1" spc="85" dirty="0">
                <a:solidFill>
                  <a:srgbClr val="181769"/>
                </a:solidFill>
                <a:latin typeface="Tahoma"/>
                <a:cs typeface="Tahoma"/>
              </a:rPr>
              <a:t>e</a:t>
            </a:r>
            <a:r>
              <a:rPr sz="2800" b="1" spc="85" dirty="0">
                <a:solidFill>
                  <a:srgbClr val="181769"/>
                </a:solidFill>
                <a:latin typeface="Tahoma"/>
                <a:cs typeface="Tahoma"/>
              </a:rPr>
              <a:t>n</a:t>
            </a:r>
            <a:r>
              <a:rPr lang="pt-PT" sz="2800" b="1" spc="85" dirty="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sz="2800" b="1" spc="85" dirty="0">
                <a:solidFill>
                  <a:srgbClr val="181769"/>
                </a:solidFill>
                <a:latin typeface="Tahoma"/>
                <a:cs typeface="Tahoma"/>
              </a:rPr>
              <a:t>s </a:t>
            </a:r>
            <a:r>
              <a:rPr lang="pt-PT" sz="2800" b="1" spc="65" dirty="0">
                <a:solidFill>
                  <a:srgbClr val="181769"/>
                </a:solidFill>
                <a:latin typeface="Tahoma"/>
                <a:cs typeface="Tahoma"/>
              </a:rPr>
              <a:t>iniciativas</a:t>
            </a:r>
            <a:r>
              <a:rPr sz="2800" b="1" spc="-10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75" dirty="0">
                <a:solidFill>
                  <a:srgbClr val="181769"/>
                </a:solidFill>
                <a:latin typeface="Tahoma"/>
                <a:cs typeface="Tahoma"/>
              </a:rPr>
              <a:t>nas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181769"/>
                </a:solidFill>
                <a:latin typeface="Tahoma"/>
                <a:cs typeface="Tahoma"/>
              </a:rPr>
              <a:t>áreas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114" dirty="0">
                <a:solidFill>
                  <a:srgbClr val="181769"/>
                </a:solidFill>
                <a:latin typeface="Tahoma"/>
                <a:cs typeface="Tahoma"/>
              </a:rPr>
              <a:t>do</a:t>
            </a:r>
            <a:r>
              <a:rPr sz="2800" b="1" spc="-10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181769"/>
                </a:solidFill>
                <a:latin typeface="Tahoma"/>
                <a:cs typeface="Tahoma"/>
              </a:rPr>
              <a:t>empreendedorismo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181769"/>
                </a:solidFill>
                <a:latin typeface="Tahoma"/>
                <a:cs typeface="Tahoma"/>
              </a:rPr>
              <a:t>e </a:t>
            </a:r>
            <a:r>
              <a:rPr lang="pt-PT" sz="2800" b="1" spc="20" dirty="0">
                <a:solidFill>
                  <a:srgbClr val="181769"/>
                </a:solidFill>
                <a:latin typeface="Tahoma"/>
                <a:cs typeface="Tahoma"/>
              </a:rPr>
              <a:t>da </a:t>
            </a:r>
            <a:r>
              <a:rPr sz="2800" b="1" spc="55" dirty="0" err="1">
                <a:solidFill>
                  <a:srgbClr val="181769"/>
                </a:solidFill>
                <a:latin typeface="Tahoma"/>
                <a:cs typeface="Tahoma"/>
              </a:rPr>
              <a:t>criatividade</a:t>
            </a:r>
            <a:r>
              <a:rPr sz="2800" b="1" spc="-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81769"/>
                </a:solidFill>
                <a:latin typeface="Tahoma"/>
                <a:cs typeface="Tahoma"/>
              </a:rPr>
              <a:t>juvenil,</a:t>
            </a:r>
            <a:r>
              <a:rPr sz="2800" b="1" spc="-4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95" dirty="0">
                <a:solidFill>
                  <a:srgbClr val="181769"/>
                </a:solidFill>
                <a:latin typeface="Tahoma"/>
                <a:cs typeface="Tahoma"/>
              </a:rPr>
              <a:t>que</a:t>
            </a:r>
            <a:r>
              <a:rPr sz="2800" b="1" spc="-4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85" dirty="0">
                <a:solidFill>
                  <a:srgbClr val="181769"/>
                </a:solidFill>
                <a:latin typeface="Tahoma"/>
                <a:cs typeface="Tahoma"/>
              </a:rPr>
              <a:t>contribuam</a:t>
            </a:r>
            <a:r>
              <a:rPr sz="2800" b="1" spc="-4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80" dirty="0">
                <a:solidFill>
                  <a:srgbClr val="181769"/>
                </a:solidFill>
                <a:latin typeface="Tahoma"/>
                <a:cs typeface="Tahoma"/>
              </a:rPr>
              <a:t>para</a:t>
            </a:r>
            <a:r>
              <a:rPr sz="2800" b="1" spc="-4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181769"/>
                </a:solidFill>
                <a:latin typeface="Tahoma"/>
                <a:cs typeface="Tahoma"/>
              </a:rPr>
              <a:t>o </a:t>
            </a:r>
            <a:r>
              <a:rPr sz="2800" b="1" spc="95" dirty="0">
                <a:solidFill>
                  <a:srgbClr val="181769"/>
                </a:solidFill>
                <a:latin typeface="Tahoma"/>
                <a:cs typeface="Tahoma"/>
              </a:rPr>
              <a:t>impulso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181769"/>
                </a:solidFill>
                <a:latin typeface="Tahoma"/>
                <a:cs typeface="Tahoma"/>
              </a:rPr>
              <a:t>inicial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60" dirty="0">
                <a:solidFill>
                  <a:srgbClr val="181769"/>
                </a:solidFill>
                <a:latin typeface="Tahoma"/>
                <a:cs typeface="Tahoma"/>
              </a:rPr>
              <a:t>à</a:t>
            </a:r>
            <a:r>
              <a:rPr sz="2800" b="1" spc="-9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181769"/>
                </a:solidFill>
                <a:latin typeface="Tahoma"/>
                <a:cs typeface="Tahoma"/>
              </a:rPr>
              <a:t>criação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70" dirty="0">
                <a:solidFill>
                  <a:srgbClr val="181769"/>
                </a:solidFill>
                <a:latin typeface="Tahoma"/>
                <a:cs typeface="Tahoma"/>
              </a:rPr>
              <a:t>e</a:t>
            </a:r>
            <a:r>
              <a:rPr sz="2800" b="1" spc="-9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181769"/>
                </a:solidFill>
                <a:latin typeface="Tahoma"/>
                <a:cs typeface="Tahoma"/>
              </a:rPr>
              <a:t>inovação</a:t>
            </a:r>
            <a:r>
              <a:rPr sz="2800" b="1" spc="-9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81769"/>
                </a:solidFill>
                <a:latin typeface="Tahoma"/>
                <a:cs typeface="Tahoma"/>
              </a:rPr>
              <a:t>jovem.</a:t>
            </a:r>
            <a:endParaRPr sz="2800" b="1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6819900"/>
            <a:ext cx="7486887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100" dirty="0">
                <a:solidFill>
                  <a:srgbClr val="181769"/>
                </a:solidFill>
                <a:latin typeface="Tahoma"/>
                <a:cs typeface="Tahoma"/>
              </a:rPr>
              <a:t>Duração: máximo de 6 meses</a:t>
            </a:r>
            <a:endParaRPr lang="pt-PT" sz="3200" b="1" spc="100" dirty="0">
              <a:solidFill>
                <a:srgbClr val="181769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b="1" spc="100" dirty="0">
              <a:solidFill>
                <a:srgbClr val="181769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b="1" spc="100" dirty="0">
                <a:solidFill>
                  <a:srgbClr val="181769"/>
                </a:solidFill>
                <a:latin typeface="Tahoma"/>
                <a:cs typeface="Tahoma"/>
              </a:rPr>
              <a:t>Financiamento máximo: </a:t>
            </a:r>
            <a:r>
              <a:rPr lang="pt-PT" sz="3200" b="1" spc="100" dirty="0">
                <a:solidFill>
                  <a:srgbClr val="181769"/>
                </a:solidFill>
                <a:latin typeface="Tahoma"/>
                <a:cs typeface="Tahoma"/>
              </a:rPr>
              <a:t>€</a:t>
            </a:r>
            <a:r>
              <a:rPr sz="3200" b="1" spc="100" dirty="0">
                <a:solidFill>
                  <a:srgbClr val="181769"/>
                </a:solidFill>
                <a:latin typeface="Tahoma"/>
                <a:cs typeface="Tahoma"/>
              </a:rPr>
              <a:t>1500,00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571500"/>
            <a:ext cx="3848100" cy="214439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 marR="5080">
              <a:lnSpc>
                <a:spcPts val="7580"/>
              </a:lnSpc>
              <a:spcBef>
                <a:spcPts val="1625"/>
              </a:spcBef>
            </a:pPr>
            <a:r>
              <a:rPr b="0" spc="-320" dirty="0">
                <a:solidFill>
                  <a:srgbClr val="181769"/>
                </a:solidFill>
              </a:rPr>
              <a:t>Medida</a:t>
            </a:r>
            <a:r>
              <a:rPr b="0" spc="-640" dirty="0">
                <a:solidFill>
                  <a:srgbClr val="181769"/>
                </a:solidFill>
              </a:rPr>
              <a:t> </a:t>
            </a:r>
            <a:r>
              <a:rPr b="0" spc="114" dirty="0">
                <a:solidFill>
                  <a:srgbClr val="181769"/>
                </a:solidFill>
              </a:rPr>
              <a:t>1 </a:t>
            </a:r>
            <a:r>
              <a:rPr spc="-700" dirty="0">
                <a:solidFill>
                  <a:srgbClr val="181769"/>
                </a:solidFill>
              </a:rPr>
              <a:t>START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77400" y="6743700"/>
            <a:ext cx="7924799" cy="26007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Duração: </a:t>
            </a:r>
            <a:r>
              <a:rPr sz="2800" b="1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máximo</a:t>
            </a:r>
            <a:r>
              <a:rPr sz="2800" b="1" spc="-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800" b="1" spc="-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sz="2800" b="1" spc="-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meses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Financiamento</a:t>
            </a:r>
            <a:r>
              <a:rPr sz="2800" b="1" spc="-3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8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máximo:</a:t>
            </a:r>
            <a:r>
              <a:rPr sz="2800" b="1" spc="-2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spc="-2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r>
              <a:rPr sz="2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5000,00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endParaRPr lang="pt-PT" sz="2800" b="1" spc="-12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800" b="1" spc="-12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Parceria</a:t>
            </a:r>
            <a:r>
              <a:rPr lang="pt-PT" sz="2800" b="1" spc="-12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com, </a:t>
            </a:r>
            <a:r>
              <a:rPr sz="2800" b="1" spc="8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</a:t>
            </a:r>
            <a:r>
              <a:rPr sz="2800" b="1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1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menos</a:t>
            </a:r>
            <a:r>
              <a:rPr lang="pt-PT" sz="2800" b="1" spc="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2800" b="1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11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sz="2800" b="1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entidade</a:t>
            </a:r>
            <a:r>
              <a:rPr sz="2800" b="1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parceira</a:t>
            </a:r>
            <a:r>
              <a:rPr lang="pt-PT" sz="2800" b="1" spc="5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53599" y="3259850"/>
            <a:ext cx="7924800" cy="273818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 marR="5080" algn="l">
              <a:lnSpc>
                <a:spcPct val="119800"/>
              </a:lnSpc>
              <a:spcBef>
                <a:spcPts val="6600"/>
              </a:spcBef>
            </a:pPr>
            <a:r>
              <a:rPr lang="pt-PT" sz="2800" b="1" spc="60" dirty="0">
                <a:solidFill>
                  <a:srgbClr val="FFFFFF"/>
                </a:solidFill>
                <a:latin typeface="Tahoma"/>
                <a:cs typeface="Tahoma"/>
              </a:rPr>
              <a:t>Apoio ao </a:t>
            </a:r>
            <a:r>
              <a:rPr lang="pt-PT" sz="2800" b="1" spc="70" dirty="0">
                <a:solidFill>
                  <a:srgbClr val="FFFFFF"/>
                </a:solidFill>
                <a:latin typeface="Tahoma"/>
                <a:cs typeface="Tahoma"/>
              </a:rPr>
              <a:t>desenvolvimento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PT" sz="2800" b="1" spc="45" dirty="0">
                <a:solidFill>
                  <a:srgbClr val="FFFFFF"/>
                </a:solidFill>
                <a:latin typeface="Tahoma"/>
                <a:cs typeface="Tahoma"/>
              </a:rPr>
              <a:t>iniciativas</a:t>
            </a:r>
            <a:r>
              <a:rPr lang="pt-PT"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60" dirty="0">
                <a:solidFill>
                  <a:srgbClr val="FFFFFF"/>
                </a:solidFill>
                <a:latin typeface="Tahoma"/>
                <a:cs typeface="Tahoma"/>
              </a:rPr>
              <a:t>alto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80" dirty="0">
                <a:solidFill>
                  <a:schemeClr val="bg1"/>
                </a:solidFill>
                <a:latin typeface="Tahoma"/>
                <a:cs typeface="Tahoma"/>
              </a:rPr>
              <a:t>potencial</a:t>
            </a:r>
            <a:r>
              <a:rPr lang="pt-PT" sz="2800" b="1" spc="-8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pt-PT" sz="2800" b="1" spc="75" dirty="0">
                <a:solidFill>
                  <a:srgbClr val="FFFFFF"/>
                </a:solidFill>
                <a:latin typeface="Tahoma"/>
                <a:cs typeface="Tahoma"/>
              </a:rPr>
              <a:t>nas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65" dirty="0">
                <a:solidFill>
                  <a:srgbClr val="FFFFFF"/>
                </a:solidFill>
                <a:latin typeface="Tahoma"/>
                <a:cs typeface="Tahoma"/>
              </a:rPr>
              <a:t>áreas</a:t>
            </a:r>
            <a:r>
              <a:rPr lang="pt-PT"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45" dirty="0">
                <a:solidFill>
                  <a:srgbClr val="FFFFFF"/>
                </a:solidFill>
                <a:latin typeface="Tahoma"/>
                <a:cs typeface="Tahoma"/>
              </a:rPr>
              <a:t>criativas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e </a:t>
            </a:r>
            <a:r>
              <a:rPr lang="pt-PT" sz="2800" b="1" spc="95" dirty="0">
                <a:solidFill>
                  <a:srgbClr val="FFFFFF"/>
                </a:solidFill>
                <a:latin typeface="Tahoma"/>
                <a:cs typeface="Tahoma"/>
              </a:rPr>
              <a:t>empreendedorismo</a:t>
            </a:r>
            <a:r>
              <a:rPr lang="pt-PT" sz="2800" b="1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lang="pt-PT"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95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lang="pt-PT" sz="2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75" dirty="0">
                <a:solidFill>
                  <a:srgbClr val="FFFFFF"/>
                </a:solidFill>
                <a:latin typeface="Tahoma"/>
                <a:cs typeface="Tahoma"/>
              </a:rPr>
              <a:t>resultem</a:t>
            </a:r>
            <a:r>
              <a:rPr lang="pt-PT" sz="2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95" dirty="0">
                <a:solidFill>
                  <a:srgbClr val="FFFFFF"/>
                </a:solidFill>
                <a:latin typeface="Tahoma"/>
                <a:cs typeface="Tahoma"/>
              </a:rPr>
              <a:t>em </a:t>
            </a:r>
            <a:r>
              <a:rPr lang="pt-PT" sz="2800" b="1" spc="65" dirty="0">
                <a:solidFill>
                  <a:srgbClr val="FFFFFF"/>
                </a:solidFill>
                <a:latin typeface="Tahoma"/>
                <a:cs typeface="Tahoma"/>
              </a:rPr>
              <a:t>projetos</a:t>
            </a:r>
            <a:r>
              <a:rPr lang="pt-PT"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105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80" dirty="0">
                <a:solidFill>
                  <a:srgbClr val="FFFFFF"/>
                </a:solidFill>
                <a:latin typeface="Tahoma"/>
                <a:cs typeface="Tahoma"/>
              </a:rPr>
              <a:t>impacto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85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lang="pt-PT" sz="2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90" dirty="0">
                <a:solidFill>
                  <a:srgbClr val="FFFFFF"/>
                </a:solidFill>
                <a:latin typeface="Tahoma"/>
                <a:cs typeface="Tahoma"/>
              </a:rPr>
              <a:t>comunidade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e</a:t>
            </a:r>
            <a:r>
              <a:rPr lang="pt-PT" sz="28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105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50" dirty="0">
                <a:solidFill>
                  <a:srgbClr val="FFFFFF"/>
                </a:solidFill>
                <a:latin typeface="Tahoma"/>
                <a:cs typeface="Tahoma"/>
              </a:rPr>
              <a:t>expetativa</a:t>
            </a:r>
            <a:r>
              <a:rPr lang="pt-PT"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9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pt-PT" sz="28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PT" sz="2800" b="1" spc="50" dirty="0">
                <a:solidFill>
                  <a:srgbClr val="FFFFFF"/>
                </a:solidFill>
                <a:latin typeface="Tahoma"/>
                <a:cs typeface="Tahoma"/>
              </a:rPr>
              <a:t>sustentabilidade</a:t>
            </a:r>
            <a:r>
              <a:rPr lang="pt-PT" sz="2800" spc="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pt-PT" sz="2800" dirty="0">
              <a:latin typeface="Tahoma"/>
              <a:cs typeface="Tahom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DD4143-A5CF-9BCE-C8A2-18D33F980E85}"/>
              </a:ext>
            </a:extLst>
          </p:cNvPr>
          <p:cNvSpPr txBox="1"/>
          <p:nvPr/>
        </p:nvSpPr>
        <p:spPr>
          <a:xfrm>
            <a:off x="10058400" y="571500"/>
            <a:ext cx="683174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-207645">
              <a:lnSpc>
                <a:spcPts val="7580"/>
              </a:lnSpc>
              <a:spcBef>
                <a:spcPts val="1625"/>
              </a:spcBef>
            </a:pPr>
            <a:r>
              <a:rPr lang="pt-PT" sz="7550" spc="-32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Medida 2 </a:t>
            </a:r>
            <a:r>
              <a:rPr lang="pt-PT" sz="7550" b="1" spc="-32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IMPACT</a:t>
            </a:r>
          </a:p>
        </p:txBody>
      </p:sp>
      <p:pic>
        <p:nvPicPr>
          <p:cNvPr id="10" name="Imagem 9" descr="Uma imagem com texto&#10;&#10;Descrição gerada automaticamente">
            <a:extLst>
              <a:ext uri="{FF2B5EF4-FFF2-40B4-BE49-F238E27FC236}">
                <a16:creationId xmlns:a16="http://schemas.microsoft.com/office/drawing/2014/main" id="{B1604DCB-3A86-28B1-13B8-126AF1A0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05900"/>
            <a:ext cx="6172200" cy="8001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8916" y="-3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6999"/>
                </a:moveTo>
                <a:lnTo>
                  <a:pt x="9143999" y="10286999"/>
                </a:lnTo>
                <a:lnTo>
                  <a:pt x="914399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20C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3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0286999"/>
                </a:lnTo>
                <a:close/>
              </a:path>
            </a:pathLst>
          </a:custGeom>
          <a:solidFill>
            <a:srgbClr val="2E4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718457" y="3086100"/>
            <a:ext cx="8425543" cy="6133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100"/>
              </a:spcBef>
            </a:pPr>
            <a:r>
              <a:rPr sz="2800" b="1" spc="6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</a:t>
            </a:r>
            <a:r>
              <a:rPr lang="pt-PT" sz="2800" b="1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residências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artísticas</a:t>
            </a: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curta </a:t>
            </a:r>
            <a:r>
              <a:rPr sz="2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duração,</a:t>
            </a:r>
            <a:r>
              <a:rPr sz="28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dêem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oportunidade</a:t>
            </a:r>
            <a:r>
              <a:rPr sz="28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aos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jovens</a:t>
            </a:r>
            <a:r>
              <a:rPr sz="2800"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800"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desenvolverem</a:t>
            </a:r>
            <a:r>
              <a:rPr sz="2800"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competências</a:t>
            </a:r>
            <a:r>
              <a:rPr sz="2800"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</a:t>
            </a:r>
            <a:r>
              <a:rPr sz="2800"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4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áreas</a:t>
            </a:r>
            <a:r>
              <a:rPr sz="2800" b="1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criativas</a:t>
            </a:r>
            <a:r>
              <a:rPr lang="pt-PT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8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0">
              <a:lnSpc>
                <a:spcPct val="118500"/>
              </a:lnSpc>
              <a:spcBef>
                <a:spcPts val="1880"/>
              </a:spcBef>
            </a:pPr>
            <a:r>
              <a:rPr lang="pt-PT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Promove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partilha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experiências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residentes</a:t>
            </a:r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com a </a:t>
            </a:r>
            <a:r>
              <a:rPr sz="2800" b="1" spc="7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comunidade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</a:t>
            </a:r>
            <a:r>
              <a:rPr lang="pt-P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8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Promotores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t-PT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Entidade</a:t>
            </a:r>
            <a:r>
              <a:rPr lang="pt-PT" sz="2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privada</a:t>
            </a:r>
            <a:r>
              <a:rPr lang="pt-PT"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sz="2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fins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lucrativos</a:t>
            </a:r>
            <a:r>
              <a:rPr lang="pt-PT" sz="2800" b="1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</a:t>
            </a:r>
            <a:r>
              <a:rPr lang="pt-PT"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b="1" spc="5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rtesão</a:t>
            </a:r>
            <a:r>
              <a:rPr lang="pt-PT"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certificado</a:t>
            </a:r>
            <a:r>
              <a:rPr lang="pt-PT" sz="2800" b="1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800" b="1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7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</a:t>
            </a:r>
            <a:r>
              <a:rPr sz="28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PT" sz="2800" b="1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ADA.</a:t>
            </a:r>
            <a:endParaRPr sz="2800" b="1" spc="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800" b="1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Duração:</a:t>
            </a:r>
            <a:r>
              <a:rPr sz="2800" b="1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28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8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sz="28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dias</a:t>
            </a:r>
            <a:endParaRPr lang="pt-PT" sz="2800" b="1" spc="3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endParaRPr lang="pt-PT" sz="1400" b="1" spc="3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t-PT" sz="2800" b="1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Apoia em €100,00 por dia, por participante.</a:t>
            </a:r>
            <a:endParaRPr sz="2800" b="1" spc="3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671148"/>
            <a:ext cx="3846195" cy="2158924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20638" marR="5080" indent="-20638" algn="l">
              <a:lnSpc>
                <a:spcPts val="7559"/>
              </a:lnSpc>
              <a:spcBef>
                <a:spcPts val="1635"/>
              </a:spcBef>
            </a:pPr>
            <a:r>
              <a:rPr b="0" spc="-315" dirty="0" err="1"/>
              <a:t>Medida</a:t>
            </a:r>
            <a:r>
              <a:rPr lang="pt-PT" b="0" spc="-315" dirty="0"/>
              <a:t> </a:t>
            </a:r>
            <a:r>
              <a:rPr lang="pt-PT" b="0" spc="-650" dirty="0"/>
              <a:t>3</a:t>
            </a:r>
            <a:br>
              <a:rPr lang="pt-PT" spc="-650" dirty="0"/>
            </a:br>
            <a:r>
              <a:rPr spc="-725" dirty="0"/>
              <a:t>REART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2316" y="3086100"/>
            <a:ext cx="8077200" cy="4862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lang="pt-PT"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Apoio à</a:t>
            </a:r>
            <a:r>
              <a:rPr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 participação dos jovens em ações de formação certificadas, no âmbito das áreas criativas, de modo a promover nos jovens o desenvolvimento de </a:t>
            </a:r>
            <a:r>
              <a:rPr sz="2800" b="1" spc="135" dirty="0" err="1">
                <a:solidFill>
                  <a:srgbClr val="181769"/>
                </a:solidFill>
                <a:latin typeface="Tahoma"/>
                <a:ea typeface="+mn-ea"/>
                <a:cs typeface="Tahoma"/>
              </a:rPr>
              <a:t>competências</a:t>
            </a:r>
            <a:r>
              <a:rPr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 </a:t>
            </a:r>
            <a:r>
              <a:rPr sz="2800" b="1" spc="135" dirty="0" err="1">
                <a:solidFill>
                  <a:srgbClr val="181769"/>
                </a:solidFill>
                <a:latin typeface="Tahoma"/>
                <a:ea typeface="+mn-ea"/>
                <a:cs typeface="Tahoma"/>
              </a:rPr>
              <a:t>diferenciadoras</a:t>
            </a:r>
            <a:r>
              <a:rPr lang="pt-PT"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.</a:t>
            </a:r>
            <a:endParaRPr sz="2800" b="1" spc="135" dirty="0">
              <a:solidFill>
                <a:srgbClr val="181769"/>
              </a:solidFill>
              <a:latin typeface="Tahoma"/>
              <a:ea typeface="+mn-e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endParaRPr lang="pt-PT" sz="2800" b="1" spc="135" dirty="0">
              <a:solidFill>
                <a:srgbClr val="181769"/>
              </a:solidFill>
              <a:latin typeface="Tahoma"/>
              <a:ea typeface="+mn-e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endParaRPr lang="pt-PT" sz="2800" b="1" spc="135" dirty="0">
              <a:solidFill>
                <a:srgbClr val="181769"/>
              </a:solidFill>
              <a:latin typeface="Tahoma"/>
              <a:ea typeface="+mn-e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800" b="1" spc="135" dirty="0" err="1">
                <a:solidFill>
                  <a:srgbClr val="181769"/>
                </a:solidFill>
                <a:latin typeface="Tahoma"/>
                <a:ea typeface="+mn-ea"/>
                <a:cs typeface="Tahoma"/>
              </a:rPr>
              <a:t>Despesas</a:t>
            </a:r>
            <a:r>
              <a:rPr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 elegíveis: </a:t>
            </a:r>
            <a:r>
              <a:rPr lang="pt-PT"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V</a:t>
            </a:r>
            <a:r>
              <a:rPr sz="2800" b="1" spc="135" dirty="0" err="1">
                <a:solidFill>
                  <a:srgbClr val="181769"/>
                </a:solidFill>
                <a:latin typeface="Tahoma"/>
                <a:ea typeface="+mn-ea"/>
                <a:cs typeface="Tahoma"/>
              </a:rPr>
              <a:t>iagem</a:t>
            </a:r>
            <a:r>
              <a:rPr lang="pt-PT"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 (subsídio social de mobilidade)</a:t>
            </a:r>
            <a:r>
              <a:rPr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 e taxa de inscrição na formação até 150,00€</a:t>
            </a:r>
            <a:r>
              <a:rPr lang="pt-PT" sz="2800" b="1" spc="135" dirty="0">
                <a:solidFill>
                  <a:srgbClr val="181769"/>
                </a:solidFill>
                <a:latin typeface="Tahoma"/>
                <a:ea typeface="+mn-ea"/>
                <a:cs typeface="Tahoma"/>
              </a:rPr>
              <a:t>.</a:t>
            </a:r>
            <a:endParaRPr sz="2800" b="1" spc="135" dirty="0">
              <a:solidFill>
                <a:srgbClr val="181769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4600" y="671148"/>
            <a:ext cx="4615815" cy="2158283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R="5080" indent="12700">
              <a:lnSpc>
                <a:spcPts val="7570"/>
              </a:lnSpc>
              <a:spcBef>
                <a:spcPts val="1630"/>
              </a:spcBef>
            </a:pPr>
            <a:r>
              <a:rPr sz="7550" spc="-320" dirty="0" err="1">
                <a:solidFill>
                  <a:srgbClr val="FFFFFF"/>
                </a:solidFill>
                <a:latin typeface="Arial"/>
                <a:cs typeface="Arial"/>
              </a:rPr>
              <a:t>Medida</a:t>
            </a:r>
            <a:r>
              <a:rPr sz="7550" spc="-6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50" spc="11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pt-PT" sz="75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50" b="1" spc="-505" dirty="0">
                <a:solidFill>
                  <a:srgbClr val="FFFFFF"/>
                </a:solidFill>
                <a:latin typeface="Arial"/>
                <a:cs typeface="Arial"/>
              </a:rPr>
              <a:t>FORMART</a:t>
            </a:r>
            <a:endParaRPr sz="7550" dirty="0">
              <a:latin typeface="Arial"/>
              <a:cs typeface="Arial"/>
            </a:endParaRP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4346ACD7-9F4A-440C-9A7B-7A1A63AE9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9029700"/>
            <a:ext cx="6172200" cy="800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3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0286999"/>
                </a:lnTo>
                <a:close/>
              </a:path>
            </a:pathLst>
          </a:custGeom>
          <a:solidFill>
            <a:srgbClr val="2E4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0" y="2933700"/>
            <a:ext cx="6067424" cy="39052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4116" y="4203740"/>
            <a:ext cx="7621654" cy="409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95"/>
              </a:spcBef>
            </a:pP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Visa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90" dirty="0">
                <a:solidFill>
                  <a:srgbClr val="FFFFFF"/>
                </a:solidFill>
                <a:latin typeface="Tahoma"/>
                <a:cs typeface="Tahoma"/>
              </a:rPr>
              <a:t>estimular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FFFFFF"/>
                </a:solidFill>
                <a:latin typeface="Tahoma"/>
                <a:cs typeface="Tahoma"/>
              </a:rPr>
              <a:t>aparecimento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Tahoma"/>
                <a:cs typeface="Tahoma"/>
              </a:rPr>
              <a:t>divulgação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3200" b="1" spc="95" dirty="0">
                <a:solidFill>
                  <a:srgbClr val="FFFFFF"/>
                </a:solidFill>
                <a:latin typeface="Tahoma"/>
                <a:cs typeface="Tahoma"/>
              </a:rPr>
              <a:t>novos</a:t>
            </a:r>
            <a:r>
              <a:rPr sz="32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55" dirty="0">
                <a:solidFill>
                  <a:srgbClr val="FFFFFF"/>
                </a:solidFill>
                <a:latin typeface="Tahoma"/>
                <a:cs typeface="Tahoma"/>
              </a:rPr>
              <a:t>jovens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talentos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4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diferentes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áreas </a:t>
            </a:r>
            <a:r>
              <a:rPr sz="3200" b="1" dirty="0">
                <a:solidFill>
                  <a:srgbClr val="FFFFFF"/>
                </a:solidFill>
                <a:latin typeface="Tahoma"/>
                <a:cs typeface="Tahoma"/>
              </a:rPr>
              <a:t>criativas,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Tahoma"/>
                <a:cs typeface="Tahoma"/>
              </a:rPr>
              <a:t>bem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3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FFFFFF"/>
                </a:solidFill>
                <a:latin typeface="Tahoma"/>
                <a:cs typeface="Tahoma"/>
              </a:rPr>
              <a:t>criar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85" dirty="0">
                <a:solidFill>
                  <a:srgbClr val="FFFFFF"/>
                </a:solidFill>
                <a:latin typeface="Tahoma"/>
                <a:cs typeface="Tahoma"/>
              </a:rPr>
              <a:t>condições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60" dirty="0">
                <a:solidFill>
                  <a:srgbClr val="FFFFFF"/>
                </a:solidFill>
                <a:latin typeface="Tahoma"/>
                <a:cs typeface="Tahoma"/>
              </a:rPr>
              <a:t>favoráveis</a:t>
            </a:r>
            <a:r>
              <a:rPr sz="3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80" dirty="0">
                <a:solidFill>
                  <a:srgbClr val="FFFFFF"/>
                </a:solidFill>
                <a:latin typeface="Tahoma"/>
                <a:cs typeface="Tahoma"/>
              </a:rPr>
              <a:t>ao </a:t>
            </a:r>
            <a:r>
              <a:rPr sz="3200" b="1" spc="114" dirty="0">
                <a:solidFill>
                  <a:srgbClr val="FFFFFF"/>
                </a:solidFill>
                <a:latin typeface="Tahoma"/>
                <a:cs typeface="Tahoma"/>
              </a:rPr>
              <a:t>mapeamento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14" dirty="0">
                <a:solidFill>
                  <a:srgbClr val="FFFFFF"/>
                </a:solidFill>
                <a:latin typeface="Tahoma"/>
                <a:cs typeface="Tahoma"/>
              </a:rPr>
              <a:t>dos</a:t>
            </a:r>
            <a:r>
              <a:rPr sz="3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55" dirty="0">
                <a:solidFill>
                  <a:srgbClr val="FFFFFF"/>
                </a:solidFill>
                <a:latin typeface="Tahoma"/>
                <a:cs typeface="Tahoma"/>
              </a:rPr>
              <a:t>jovens</a:t>
            </a:r>
            <a:r>
              <a:rPr sz="3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talentos</a:t>
            </a:r>
            <a:r>
              <a:rPr sz="32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60" dirty="0" err="1">
                <a:solidFill>
                  <a:srgbClr val="FFFFFF"/>
                </a:solidFill>
                <a:latin typeface="Tahoma"/>
                <a:cs typeface="Tahoma"/>
              </a:rPr>
              <a:t>açorianos</a:t>
            </a:r>
            <a:r>
              <a:rPr sz="3200" b="1" spc="6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pt-PT" sz="3200" b="1" spc="6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9800"/>
              </a:lnSpc>
              <a:spcBef>
                <a:spcPts val="95"/>
              </a:spcBef>
            </a:pPr>
            <a:endParaRPr lang="pt-PT" sz="3200" b="1" spc="6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6071" y="647700"/>
            <a:ext cx="4624070" cy="310642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 marR="5080">
              <a:lnSpc>
                <a:spcPts val="7580"/>
              </a:lnSpc>
              <a:spcBef>
                <a:spcPts val="1625"/>
              </a:spcBef>
            </a:pPr>
            <a:r>
              <a:rPr b="0" spc="-320" dirty="0"/>
              <a:t>Medida</a:t>
            </a:r>
            <a:r>
              <a:rPr b="0" spc="-640" dirty="0"/>
              <a:t> </a:t>
            </a:r>
            <a:r>
              <a:rPr b="0" spc="114" dirty="0"/>
              <a:t>5 </a:t>
            </a:r>
            <a:r>
              <a:rPr spc="-635" dirty="0"/>
              <a:t>REDE</a:t>
            </a:r>
            <a:r>
              <a:rPr lang="pt-PT" spc="-635" dirty="0"/>
              <a:t> </a:t>
            </a:r>
            <a:r>
              <a:rPr spc="-645" dirty="0"/>
              <a:t> </a:t>
            </a:r>
            <a:r>
              <a:rPr spc="-490" dirty="0"/>
              <a:t>DE </a:t>
            </a:r>
            <a:r>
              <a:rPr spc="-605" dirty="0"/>
              <a:t>TALENTOS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CF7CE763-C131-0825-1937-BAA94E667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9142140"/>
            <a:ext cx="6801334" cy="87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159" y="4229784"/>
            <a:ext cx="4265295" cy="9525"/>
          </a:xfrm>
          <a:custGeom>
            <a:avLst/>
            <a:gdLst/>
            <a:ahLst/>
            <a:cxnLst/>
            <a:rect l="l" t="t" r="r" b="b"/>
            <a:pathLst>
              <a:path w="4265295" h="9525">
                <a:moveTo>
                  <a:pt x="0" y="9524"/>
                </a:moveTo>
                <a:lnTo>
                  <a:pt x="4264894" y="9524"/>
                </a:lnTo>
                <a:lnTo>
                  <a:pt x="4264894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2082" y="4198665"/>
            <a:ext cx="4265295" cy="9525"/>
          </a:xfrm>
          <a:custGeom>
            <a:avLst/>
            <a:gdLst/>
            <a:ahLst/>
            <a:cxnLst/>
            <a:rect l="l" t="t" r="r" b="b"/>
            <a:pathLst>
              <a:path w="4265295" h="9525">
                <a:moveTo>
                  <a:pt x="0" y="9524"/>
                </a:moveTo>
                <a:lnTo>
                  <a:pt x="4264773" y="9524"/>
                </a:lnTo>
                <a:lnTo>
                  <a:pt x="4264773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01433" y="4229100"/>
            <a:ext cx="4265295" cy="9525"/>
          </a:xfrm>
          <a:custGeom>
            <a:avLst/>
            <a:gdLst/>
            <a:ahLst/>
            <a:cxnLst/>
            <a:rect l="l" t="t" r="r" b="b"/>
            <a:pathLst>
              <a:path w="4265294" h="9525">
                <a:moveTo>
                  <a:pt x="0" y="9524"/>
                </a:moveTo>
                <a:lnTo>
                  <a:pt x="4264832" y="9524"/>
                </a:lnTo>
                <a:lnTo>
                  <a:pt x="4264832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80424" y="4229100"/>
            <a:ext cx="2560320" cy="9525"/>
          </a:xfrm>
          <a:custGeom>
            <a:avLst/>
            <a:gdLst/>
            <a:ahLst/>
            <a:cxnLst/>
            <a:rect l="l" t="t" r="r" b="b"/>
            <a:pathLst>
              <a:path w="2560319" h="9525">
                <a:moveTo>
                  <a:pt x="0" y="9524"/>
                </a:moveTo>
                <a:lnTo>
                  <a:pt x="2559798" y="9524"/>
                </a:lnTo>
                <a:lnTo>
                  <a:pt x="2559798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820" y="4229784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2E4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690" y="4402926"/>
            <a:ext cx="3639185" cy="2445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80" dirty="0">
                <a:solidFill>
                  <a:srgbClr val="2E455C"/>
                </a:solidFill>
                <a:latin typeface="Arial"/>
                <a:cs typeface="Arial"/>
              </a:rPr>
              <a:t>START</a:t>
            </a:r>
            <a:endParaRPr lang="pt-PT" sz="2800" b="1" spc="-280" dirty="0">
              <a:solidFill>
                <a:srgbClr val="2E455C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pt-PT" sz="1400" dirty="0">
              <a:solidFill>
                <a:srgbClr val="20CFB3"/>
              </a:solidFill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lang="pt-PT" sz="2000" b="1" dirty="0">
                <a:solidFill>
                  <a:srgbClr val="20CFB3"/>
                </a:solidFill>
                <a:latin typeface="Tahoma"/>
                <a:cs typeface="Tahoma"/>
              </a:rPr>
              <a:t>J</a:t>
            </a:r>
            <a:r>
              <a:rPr sz="2000" b="1" dirty="0" err="1">
                <a:solidFill>
                  <a:srgbClr val="20CFB3"/>
                </a:solidFill>
                <a:latin typeface="Tahoma"/>
                <a:cs typeface="Tahoma"/>
              </a:rPr>
              <a:t>aneiro</a:t>
            </a:r>
            <a:r>
              <a:rPr sz="2000" b="1" spc="-25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20CFB3"/>
                </a:solidFill>
                <a:latin typeface="Tahoma"/>
                <a:cs typeface="Tahoma"/>
              </a:rPr>
              <a:t>-</a:t>
            </a:r>
            <a:r>
              <a:rPr sz="2000" b="1" spc="-20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lang="pt-PT" sz="2000" b="1" spc="-10" dirty="0">
                <a:solidFill>
                  <a:srgbClr val="20CFB3"/>
                </a:solidFill>
                <a:latin typeface="Tahoma"/>
                <a:cs typeface="Tahoma"/>
              </a:rPr>
              <a:t>F</a:t>
            </a:r>
            <a:r>
              <a:rPr sz="2000" b="1" spc="-10" dirty="0" err="1">
                <a:solidFill>
                  <a:srgbClr val="20CFB3"/>
                </a:solidFill>
                <a:latin typeface="Tahoma"/>
                <a:cs typeface="Tahoma"/>
              </a:rPr>
              <a:t>evereiro</a:t>
            </a:r>
            <a:endParaRPr sz="2000" b="1" dirty="0">
              <a:latin typeface="Tahoma"/>
              <a:cs typeface="Tahoma"/>
            </a:endParaRPr>
          </a:p>
          <a:p>
            <a:pPr marL="12700" marR="5080" algn="just">
              <a:lnSpc>
                <a:spcPct val="116100"/>
              </a:lnSpc>
            </a:pP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Para</a:t>
            </a:r>
            <a:r>
              <a:rPr sz="2000" b="1" spc="3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81769"/>
                </a:solidFill>
                <a:latin typeface="Tahoma"/>
                <a:cs typeface="Tahoma"/>
              </a:rPr>
              <a:t>os</a:t>
            </a:r>
            <a:r>
              <a:rPr sz="2000" b="1" spc="4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projetos</a:t>
            </a:r>
            <a:r>
              <a:rPr sz="2000" b="1" spc="4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a</a:t>
            </a:r>
            <a:r>
              <a:rPr sz="2000" b="1" spc="4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81769"/>
                </a:solidFill>
                <a:latin typeface="Tahoma"/>
                <a:cs typeface="Tahoma"/>
              </a:rPr>
              <a:t>terem</a:t>
            </a:r>
            <a:r>
              <a:rPr sz="2000" b="1" spc="4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81769"/>
                </a:solidFill>
                <a:latin typeface="Tahoma"/>
                <a:cs typeface="Tahoma"/>
              </a:rPr>
              <a:t>início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no</a:t>
            </a:r>
            <a:r>
              <a:rPr sz="2000" b="1" spc="-10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181769"/>
                </a:solidFill>
                <a:latin typeface="Tahoma"/>
                <a:cs typeface="Tahoma"/>
              </a:rPr>
              <a:t>2</a:t>
            </a:r>
            <a:r>
              <a:rPr lang="pt-PT" sz="2000" b="1" spc="-150" dirty="0">
                <a:solidFill>
                  <a:srgbClr val="181769"/>
                </a:solidFill>
                <a:latin typeface="Tahoma"/>
                <a:cs typeface="Tahoma"/>
              </a:rPr>
              <a:t>º</a:t>
            </a:r>
            <a:r>
              <a:rPr sz="2000" b="1" spc="4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81769"/>
                </a:solidFill>
                <a:latin typeface="Tahoma"/>
                <a:cs typeface="Tahoma"/>
              </a:rPr>
              <a:t>semestre</a:t>
            </a:r>
            <a:r>
              <a:rPr sz="2000" b="1" spc="-3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do</a:t>
            </a:r>
            <a:r>
              <a:rPr sz="2000" b="1" spc="-3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81769"/>
                </a:solidFill>
                <a:latin typeface="Tahoma"/>
                <a:cs typeface="Tahoma"/>
              </a:rPr>
              <a:t>ano</a:t>
            </a:r>
            <a:r>
              <a:rPr sz="2000" b="1" spc="-3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civil</a:t>
            </a:r>
            <a:r>
              <a:rPr sz="2000" b="1" spc="-3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em </a:t>
            </a:r>
            <a:r>
              <a:rPr sz="2000" b="1" spc="-10" dirty="0">
                <a:solidFill>
                  <a:srgbClr val="181769"/>
                </a:solidFill>
                <a:latin typeface="Tahoma"/>
                <a:cs typeface="Tahoma"/>
              </a:rPr>
              <a:t>curso.</a:t>
            </a:r>
            <a:endParaRPr sz="2000" b="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357" y="7404102"/>
            <a:ext cx="3572518" cy="174669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pt-PT" sz="2000" b="1" spc="65" dirty="0">
                <a:solidFill>
                  <a:srgbClr val="20CFB3"/>
                </a:solidFill>
                <a:latin typeface="Tahoma"/>
                <a:cs typeface="Tahoma"/>
              </a:rPr>
              <a:t>N</a:t>
            </a:r>
            <a:r>
              <a:rPr sz="2000" b="1" spc="65" dirty="0" err="1">
                <a:solidFill>
                  <a:srgbClr val="20CFB3"/>
                </a:solidFill>
                <a:latin typeface="Tahoma"/>
                <a:cs typeface="Tahoma"/>
              </a:rPr>
              <a:t>ovembro</a:t>
            </a:r>
            <a:r>
              <a:rPr sz="2000" b="1" spc="-60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20CFB3"/>
                </a:solidFill>
                <a:latin typeface="Tahoma"/>
                <a:cs typeface="Tahoma"/>
              </a:rPr>
              <a:t>-</a:t>
            </a:r>
            <a:r>
              <a:rPr sz="2000" b="1" spc="-55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lang="pt-PT" sz="2000" b="1" spc="50" dirty="0">
                <a:solidFill>
                  <a:srgbClr val="20CFB3"/>
                </a:solidFill>
                <a:latin typeface="Tahoma"/>
                <a:cs typeface="Tahoma"/>
              </a:rPr>
              <a:t>D</a:t>
            </a:r>
            <a:r>
              <a:rPr sz="2000" b="1" spc="50" dirty="0" err="1">
                <a:solidFill>
                  <a:srgbClr val="20CFB3"/>
                </a:solidFill>
                <a:latin typeface="Tahoma"/>
                <a:cs typeface="Tahoma"/>
              </a:rPr>
              <a:t>ezembro</a:t>
            </a:r>
            <a:endParaRPr sz="2000" b="1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Para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projetos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81769"/>
                </a:solidFill>
                <a:latin typeface="Tahoma"/>
                <a:cs typeface="Tahoma"/>
              </a:rPr>
              <a:t>que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se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81769"/>
                </a:solidFill>
                <a:latin typeface="Tahoma"/>
                <a:cs typeface="Tahoma"/>
              </a:rPr>
              <a:t>iniciem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 no </a:t>
            </a:r>
            <a:r>
              <a:rPr lang="pt-PT" sz="2000" b="1" spc="60" dirty="0">
                <a:solidFill>
                  <a:srgbClr val="181769"/>
                </a:solidFill>
                <a:latin typeface="Tahoma"/>
                <a:cs typeface="Tahoma"/>
              </a:rPr>
              <a:t>1º</a:t>
            </a:r>
            <a:r>
              <a:rPr sz="2000" b="1" spc="-7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81769"/>
                </a:solidFill>
                <a:latin typeface="Tahoma"/>
                <a:cs typeface="Tahoma"/>
              </a:rPr>
              <a:t>semestre</a:t>
            </a:r>
            <a:r>
              <a:rPr sz="2000" b="1" spc="-6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do</a:t>
            </a:r>
            <a:r>
              <a:rPr sz="2000" b="1" spc="-6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81769"/>
                </a:solidFill>
                <a:latin typeface="Tahoma"/>
                <a:cs typeface="Tahoma"/>
              </a:rPr>
              <a:t>ano</a:t>
            </a:r>
            <a:r>
              <a:rPr sz="2000" b="1" spc="-6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81769"/>
                </a:solidFill>
                <a:latin typeface="Tahoma"/>
                <a:cs typeface="Tahoma"/>
              </a:rPr>
              <a:t>civil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seguinte</a:t>
            </a:r>
            <a:r>
              <a:rPr sz="2000" b="1" spc="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181769"/>
                </a:solidFill>
                <a:latin typeface="Tahoma"/>
                <a:cs typeface="Tahoma"/>
              </a:rPr>
              <a:t>ao</a:t>
            </a:r>
            <a:r>
              <a:rPr sz="2000" b="1" spc="3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da</a:t>
            </a:r>
            <a:r>
              <a:rPr sz="2000" b="1" spc="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81769"/>
                </a:solidFill>
                <a:latin typeface="Tahoma"/>
                <a:cs typeface="Tahoma"/>
              </a:rPr>
              <a:t>candidatura.</a:t>
            </a:r>
            <a:endParaRPr sz="2000" b="1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66728" y="4229100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20C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66298" y="4402926"/>
            <a:ext cx="3245882" cy="142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/>
            <a:r>
              <a:rPr sz="2800" b="1" spc="-10" dirty="0">
                <a:solidFill>
                  <a:srgbClr val="181769"/>
                </a:solidFill>
                <a:latin typeface="Arial"/>
                <a:cs typeface="Arial"/>
              </a:rPr>
              <a:t>FORMA</a:t>
            </a:r>
            <a:r>
              <a:rPr lang="pt-PT" sz="2800" b="1" spc="-10" dirty="0">
                <a:solidFill>
                  <a:srgbClr val="181769"/>
                </a:solidFill>
                <a:latin typeface="Arial"/>
                <a:cs typeface="Arial"/>
              </a:rPr>
              <a:t>R</a:t>
            </a:r>
            <a:r>
              <a:rPr sz="2800" b="1" spc="-10" dirty="0">
                <a:solidFill>
                  <a:srgbClr val="181769"/>
                </a:solidFill>
                <a:latin typeface="Arial"/>
                <a:cs typeface="Arial"/>
              </a:rPr>
              <a:t>T </a:t>
            </a:r>
            <a:r>
              <a:rPr lang="pt-PT" sz="2800" b="1" spc="-10" dirty="0">
                <a:solidFill>
                  <a:srgbClr val="181769"/>
                </a:solidFill>
                <a:latin typeface="Arial"/>
                <a:cs typeface="Arial"/>
              </a:rPr>
              <a:t>e </a:t>
            </a:r>
            <a:r>
              <a:rPr sz="2800" b="1" spc="-250" dirty="0">
                <a:solidFill>
                  <a:srgbClr val="181769"/>
                </a:solidFill>
                <a:latin typeface="Arial"/>
                <a:cs typeface="Arial"/>
              </a:rPr>
              <a:t>REDE</a:t>
            </a:r>
            <a:r>
              <a:rPr sz="2800" b="1" spc="-220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181769"/>
                </a:solidFill>
                <a:latin typeface="Arial"/>
                <a:cs typeface="Arial"/>
              </a:rPr>
              <a:t>DE </a:t>
            </a:r>
            <a:r>
              <a:rPr sz="2800" b="1" spc="-229" dirty="0">
                <a:solidFill>
                  <a:srgbClr val="181769"/>
                </a:solidFill>
                <a:latin typeface="Arial"/>
                <a:cs typeface="Arial"/>
              </a:rPr>
              <a:t>TALENTOS</a:t>
            </a:r>
            <a:endParaRPr lang="pt-PT" sz="2800" b="1" spc="-229" dirty="0">
              <a:solidFill>
                <a:srgbClr val="181769"/>
              </a:solidFill>
              <a:latin typeface="Arial"/>
              <a:cs typeface="Arial"/>
            </a:endParaRPr>
          </a:p>
          <a:p>
            <a:pPr marR="5080"/>
            <a:endParaRPr sz="1600" dirty="0">
              <a:latin typeface="Arial"/>
              <a:cs typeface="Arial"/>
            </a:endParaRPr>
          </a:p>
          <a:p>
            <a:r>
              <a:rPr sz="2000" b="1" dirty="0" err="1">
                <a:solidFill>
                  <a:srgbClr val="20CFB3"/>
                </a:solidFill>
                <a:latin typeface="Tahoma"/>
                <a:cs typeface="Tahoma"/>
              </a:rPr>
              <a:t>Todo</a:t>
            </a:r>
            <a:r>
              <a:rPr sz="2000" b="1" spc="15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20CFB3"/>
                </a:solidFill>
                <a:latin typeface="Tahoma"/>
                <a:cs typeface="Tahoma"/>
              </a:rPr>
              <a:t>o</a:t>
            </a:r>
            <a:r>
              <a:rPr sz="2000" b="1" spc="15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20CFB3"/>
                </a:solidFill>
                <a:latin typeface="Tahoma"/>
                <a:cs typeface="Tahoma"/>
              </a:rPr>
              <a:t>ano</a:t>
            </a:r>
            <a:endParaRPr sz="2000" b="1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3180" y="4203635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20C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01061" y="4450418"/>
            <a:ext cx="3823297" cy="2401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81769"/>
                </a:solidFill>
                <a:latin typeface="Arial"/>
                <a:cs typeface="Arial"/>
              </a:rPr>
              <a:t>IMPACT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pt-PT" sz="2000" b="1" dirty="0">
              <a:solidFill>
                <a:srgbClr val="20CF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pt-PT" sz="2000" b="1" dirty="0">
              <a:solidFill>
                <a:srgbClr val="20CF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pt-PT" sz="2000" b="1" dirty="0">
                <a:solidFill>
                  <a:srgbClr val="20CFB3"/>
                </a:solidFill>
                <a:latin typeface="Tahoma"/>
                <a:cs typeface="Tahoma"/>
              </a:rPr>
              <a:t>J</a:t>
            </a:r>
            <a:r>
              <a:rPr sz="2000" b="1" dirty="0" err="1">
                <a:solidFill>
                  <a:srgbClr val="20CFB3"/>
                </a:solidFill>
                <a:latin typeface="Tahoma"/>
                <a:cs typeface="Tahoma"/>
              </a:rPr>
              <a:t>aneiro</a:t>
            </a:r>
            <a:r>
              <a:rPr sz="2000" b="1" spc="-25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20CFB3"/>
                </a:solidFill>
                <a:latin typeface="Tahoma"/>
                <a:cs typeface="Tahoma"/>
              </a:rPr>
              <a:t>-</a:t>
            </a:r>
            <a:r>
              <a:rPr sz="2000" b="1" spc="-20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lang="pt-PT" sz="2000" b="1" spc="50" dirty="0">
                <a:solidFill>
                  <a:srgbClr val="20CFB3"/>
                </a:solidFill>
                <a:latin typeface="Tahoma"/>
                <a:cs typeface="Tahoma"/>
              </a:rPr>
              <a:t>M</a:t>
            </a:r>
            <a:r>
              <a:rPr sz="2000" b="1" spc="50" dirty="0" err="1">
                <a:solidFill>
                  <a:srgbClr val="20CFB3"/>
                </a:solidFill>
                <a:latin typeface="Tahoma"/>
                <a:cs typeface="Tahoma"/>
              </a:rPr>
              <a:t>arço</a:t>
            </a:r>
            <a:endParaRPr sz="2000" b="1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Para</a:t>
            </a:r>
            <a:r>
              <a:rPr sz="2000" b="1" spc="8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projetos</a:t>
            </a:r>
            <a:r>
              <a:rPr sz="2000" b="1" spc="8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81769"/>
                </a:solidFill>
                <a:latin typeface="Tahoma"/>
                <a:cs typeface="Tahoma"/>
              </a:rPr>
              <a:t>com</a:t>
            </a:r>
            <a:r>
              <a:rPr sz="2000" b="1" spc="8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início</a:t>
            </a:r>
            <a:r>
              <a:rPr sz="2000" b="1" spc="8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no</a:t>
            </a:r>
            <a:r>
              <a:rPr sz="2000" b="1" spc="8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81769"/>
                </a:solidFill>
                <a:latin typeface="Tahoma"/>
                <a:cs typeface="Tahoma"/>
              </a:rPr>
              <a:t>2º </a:t>
            </a:r>
            <a:r>
              <a:rPr sz="2000" b="1" spc="45" dirty="0">
                <a:solidFill>
                  <a:srgbClr val="181769"/>
                </a:solidFill>
                <a:latin typeface="Tahoma"/>
                <a:cs typeface="Tahoma"/>
              </a:rPr>
              <a:t>semestre</a:t>
            </a:r>
            <a:r>
              <a:rPr sz="2000" b="1" spc="-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do</a:t>
            </a:r>
            <a:r>
              <a:rPr sz="2000" b="1" spc="-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81769"/>
                </a:solidFill>
                <a:latin typeface="Tahoma"/>
                <a:cs typeface="Tahoma"/>
              </a:rPr>
              <a:t>ano</a:t>
            </a:r>
            <a:r>
              <a:rPr sz="2000" b="1" spc="-4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civil</a:t>
            </a:r>
            <a:r>
              <a:rPr sz="2000" b="1" spc="-5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em</a:t>
            </a:r>
            <a:r>
              <a:rPr sz="2000" b="1" spc="-4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81769"/>
                </a:solidFill>
                <a:latin typeface="Tahoma"/>
                <a:cs typeface="Tahoma"/>
              </a:rPr>
              <a:t>curso.</a:t>
            </a:r>
            <a:endParaRPr sz="2000" b="1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5768" y="7399340"/>
            <a:ext cx="3572518" cy="174669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pt-PT" sz="2000" b="1" spc="65" dirty="0">
                <a:solidFill>
                  <a:srgbClr val="20CFB3"/>
                </a:solidFill>
                <a:latin typeface="Tahoma"/>
                <a:cs typeface="Tahoma"/>
              </a:rPr>
              <a:t>O</a:t>
            </a:r>
            <a:r>
              <a:rPr sz="2000" b="1" spc="65" dirty="0" err="1">
                <a:solidFill>
                  <a:srgbClr val="20CFB3"/>
                </a:solidFill>
                <a:latin typeface="Tahoma"/>
                <a:cs typeface="Tahoma"/>
              </a:rPr>
              <a:t>utubro</a:t>
            </a:r>
            <a:r>
              <a:rPr sz="2000" b="1" spc="-65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20CFB3"/>
                </a:solidFill>
                <a:latin typeface="Tahoma"/>
                <a:cs typeface="Tahoma"/>
              </a:rPr>
              <a:t>-</a:t>
            </a:r>
            <a:r>
              <a:rPr sz="2000" b="1" spc="-60" dirty="0">
                <a:solidFill>
                  <a:srgbClr val="20CFB3"/>
                </a:solidFill>
                <a:latin typeface="Tahoma"/>
                <a:cs typeface="Tahoma"/>
              </a:rPr>
              <a:t> </a:t>
            </a:r>
            <a:r>
              <a:rPr lang="pt-PT" sz="2000" b="1" spc="50" dirty="0">
                <a:solidFill>
                  <a:srgbClr val="20CFB3"/>
                </a:solidFill>
                <a:latin typeface="Tahoma"/>
                <a:cs typeface="Tahoma"/>
              </a:rPr>
              <a:t>D</a:t>
            </a:r>
            <a:r>
              <a:rPr sz="2000" b="1" spc="50" dirty="0" err="1">
                <a:solidFill>
                  <a:srgbClr val="20CFB3"/>
                </a:solidFill>
                <a:latin typeface="Tahoma"/>
                <a:cs typeface="Tahoma"/>
              </a:rPr>
              <a:t>ezembro</a:t>
            </a:r>
            <a:endParaRPr sz="2000" b="1" dirty="0">
              <a:latin typeface="Tahoma"/>
              <a:cs typeface="Tahoma"/>
            </a:endParaRPr>
          </a:p>
          <a:p>
            <a:pPr marL="12700" marR="5080">
              <a:lnSpc>
                <a:spcPct val="116100"/>
              </a:lnSpc>
            </a:pP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Para</a:t>
            </a:r>
            <a:r>
              <a:rPr sz="2000" b="1" spc="8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projetos</a:t>
            </a:r>
            <a:r>
              <a:rPr sz="2000" b="1" spc="8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181769"/>
                </a:solidFill>
                <a:latin typeface="Tahoma"/>
                <a:cs typeface="Tahoma"/>
              </a:rPr>
              <a:t>com</a:t>
            </a:r>
            <a:r>
              <a:rPr sz="2000" b="1" spc="8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início</a:t>
            </a:r>
            <a:r>
              <a:rPr sz="2000" b="1" spc="8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no</a:t>
            </a:r>
            <a:r>
              <a:rPr sz="2000" b="1" spc="8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81769"/>
                </a:solidFill>
                <a:latin typeface="Tahoma"/>
                <a:cs typeface="Tahoma"/>
              </a:rPr>
              <a:t>1</a:t>
            </a:r>
            <a:r>
              <a:rPr lang="pt-PT" sz="2000" b="1" spc="-25" dirty="0">
                <a:solidFill>
                  <a:srgbClr val="181769"/>
                </a:solidFill>
                <a:latin typeface="Tahoma"/>
                <a:cs typeface="Tahoma"/>
              </a:rPr>
              <a:t>º</a:t>
            </a:r>
            <a:r>
              <a:rPr sz="2000" b="1" spc="-2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181769"/>
                </a:solidFill>
                <a:latin typeface="Tahoma"/>
                <a:cs typeface="Tahoma"/>
              </a:rPr>
              <a:t>semestre</a:t>
            </a:r>
            <a:r>
              <a:rPr sz="2000" b="1" spc="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181769"/>
                </a:solidFill>
                <a:latin typeface="Tahoma"/>
                <a:cs typeface="Tahoma"/>
              </a:rPr>
              <a:t>do</a:t>
            </a:r>
            <a:r>
              <a:rPr sz="2000" b="1" spc="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181769"/>
                </a:solidFill>
                <a:latin typeface="Tahoma"/>
                <a:cs typeface="Tahoma"/>
              </a:rPr>
              <a:t>ano</a:t>
            </a:r>
            <a:r>
              <a:rPr sz="2000" b="1" spc="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civil</a:t>
            </a:r>
            <a:r>
              <a:rPr sz="2000" b="1" spc="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81769"/>
                </a:solidFill>
                <a:latin typeface="Tahoma"/>
                <a:cs typeface="Tahoma"/>
              </a:rPr>
              <a:t>seguinte</a:t>
            </a:r>
            <a:r>
              <a:rPr sz="2000" b="1" spc="1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181769"/>
                </a:solidFill>
                <a:latin typeface="Tahoma"/>
                <a:cs typeface="Tahoma"/>
              </a:rPr>
              <a:t>ao </a:t>
            </a:r>
            <a:r>
              <a:rPr sz="2000" b="1" spc="50" dirty="0">
                <a:solidFill>
                  <a:srgbClr val="181769"/>
                </a:solidFill>
                <a:latin typeface="Tahoma"/>
                <a:cs typeface="Tahoma"/>
              </a:rPr>
              <a:t>da</a:t>
            </a:r>
            <a:r>
              <a:rPr sz="2000" b="1" spc="-70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81769"/>
                </a:solidFill>
                <a:latin typeface="Tahoma"/>
                <a:cs typeface="Tahoma"/>
              </a:rPr>
              <a:t>candidatura.</a:t>
            </a:r>
            <a:endParaRPr sz="2000" b="1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54739" y="4222910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4" y="219074"/>
                </a:moveTo>
                <a:lnTo>
                  <a:pt x="0" y="219074"/>
                </a:lnTo>
                <a:lnTo>
                  <a:pt x="0" y="0"/>
                </a:lnTo>
                <a:lnTo>
                  <a:pt x="219074" y="0"/>
                </a:lnTo>
                <a:lnTo>
                  <a:pt x="219074" y="219074"/>
                </a:lnTo>
                <a:close/>
              </a:path>
            </a:pathLst>
          </a:custGeom>
          <a:solidFill>
            <a:srgbClr val="2E4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77016" y="4457700"/>
            <a:ext cx="3534184" cy="3249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90" dirty="0">
                <a:solidFill>
                  <a:srgbClr val="181769"/>
                </a:solidFill>
                <a:latin typeface="Arial"/>
                <a:cs typeface="Arial"/>
              </a:rPr>
              <a:t>REART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endParaRPr lang="pt-PT" sz="1400" spc="-10" dirty="0">
              <a:solidFill>
                <a:srgbClr val="20CF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pt-PT" sz="2000" b="1" spc="-10" dirty="0">
                <a:solidFill>
                  <a:srgbClr val="20CFB3"/>
                </a:solidFill>
                <a:latin typeface="Tahoma"/>
                <a:cs typeface="Tahoma"/>
              </a:rPr>
              <a:t>F</a:t>
            </a:r>
            <a:r>
              <a:rPr sz="2000" b="1" spc="-10" dirty="0" err="1">
                <a:solidFill>
                  <a:srgbClr val="20CFB3"/>
                </a:solidFill>
                <a:latin typeface="Tahoma"/>
                <a:cs typeface="Tahoma"/>
              </a:rPr>
              <a:t>evereiro</a:t>
            </a:r>
            <a:endParaRPr lang="pt-PT" sz="2000" b="1" spc="-10" dirty="0">
              <a:solidFill>
                <a:srgbClr val="20CFB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pt-PT" sz="2000" b="1" dirty="0">
                <a:solidFill>
                  <a:srgbClr val="181769"/>
                </a:solidFill>
                <a:latin typeface="Tahoma"/>
                <a:cs typeface="Tahoma"/>
              </a:rPr>
              <a:t>Para</a:t>
            </a:r>
            <a:r>
              <a:rPr lang="pt-PT" sz="2000" b="1" spc="80" dirty="0">
                <a:solidFill>
                  <a:srgbClr val="181769"/>
                </a:solidFill>
                <a:latin typeface="Tahoma"/>
                <a:cs typeface="Tahoma"/>
              </a:rPr>
              <a:t> os </a:t>
            </a:r>
            <a:r>
              <a:rPr lang="pt-PT" sz="2000" b="1" dirty="0">
                <a:solidFill>
                  <a:srgbClr val="181769"/>
                </a:solidFill>
                <a:latin typeface="Tahoma"/>
                <a:cs typeface="Tahoma"/>
              </a:rPr>
              <a:t>projetos</a:t>
            </a:r>
            <a:r>
              <a:rPr lang="pt-PT" sz="2000" b="1" spc="85" dirty="0">
                <a:solidFill>
                  <a:srgbClr val="181769"/>
                </a:solidFill>
                <a:latin typeface="Tahoma"/>
                <a:cs typeface="Tahoma"/>
              </a:rPr>
              <a:t> </a:t>
            </a:r>
            <a:r>
              <a:rPr lang="pt-PT" sz="2000" b="1" spc="70" dirty="0">
                <a:solidFill>
                  <a:srgbClr val="181769"/>
                </a:solidFill>
                <a:latin typeface="Tahoma"/>
                <a:cs typeface="Tahoma"/>
              </a:rPr>
              <a:t>do ano civil em curso, que decorrem entre 1 de abril e 30 de novembro.</a:t>
            </a:r>
            <a:endParaRPr lang="pt-PT" sz="20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85"/>
              </a:spcBef>
            </a:pPr>
            <a:endParaRPr sz="2000" b="1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5999" y="2121547"/>
            <a:ext cx="5375759" cy="1562607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marR="5080">
              <a:lnSpc>
                <a:spcPts val="5390"/>
              </a:lnSpc>
              <a:spcBef>
                <a:spcPts val="1385"/>
              </a:spcBef>
            </a:pPr>
            <a:r>
              <a:rPr sz="5600" spc="-405" dirty="0">
                <a:solidFill>
                  <a:srgbClr val="181769"/>
                </a:solidFill>
              </a:rPr>
              <a:t>PRAZOS</a:t>
            </a:r>
            <a:r>
              <a:rPr sz="5600" spc="-200" dirty="0">
                <a:solidFill>
                  <a:srgbClr val="181769"/>
                </a:solidFill>
              </a:rPr>
              <a:t> </a:t>
            </a:r>
            <a:r>
              <a:rPr sz="5600" spc="-300" dirty="0">
                <a:solidFill>
                  <a:srgbClr val="181769"/>
                </a:solidFill>
              </a:rPr>
              <a:t>DE </a:t>
            </a:r>
            <a:r>
              <a:rPr sz="5600" spc="-275" dirty="0">
                <a:solidFill>
                  <a:srgbClr val="181769"/>
                </a:solidFill>
              </a:rPr>
              <a:t>CANDIDATURA</a:t>
            </a:r>
            <a:r>
              <a:rPr lang="pt-PT" sz="5600" spc="-275" dirty="0">
                <a:solidFill>
                  <a:srgbClr val="181769"/>
                </a:solidFill>
              </a:rPr>
              <a:t>*</a:t>
            </a:r>
            <a:endParaRPr sz="5600" dirty="0"/>
          </a:p>
        </p:txBody>
      </p:sp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AF59251F-7F38-862C-8E95-FB21BA370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8801100"/>
            <a:ext cx="6183031" cy="79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6" y="2828926"/>
            <a:ext cx="9429749" cy="46291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8139" y="7892701"/>
            <a:ext cx="741172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800" spc="-195" dirty="0">
                <a:solidFill>
                  <a:srgbClr val="21CFB3"/>
                </a:solidFill>
                <a:latin typeface="Arial Black"/>
                <a:cs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https://juventude.azores.gov.pt</a:t>
            </a:r>
            <a:endParaRPr lang="pt-PT" sz="3800" dirty="0">
              <a:solidFill>
                <a:srgbClr val="21CFB3"/>
              </a:solidFill>
              <a:latin typeface="Arial Black"/>
              <a:cs typeface="Arial Black"/>
            </a:endParaRPr>
          </a:p>
        </p:txBody>
      </p:sp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FCEFB8C9-E28A-0038-8BFC-E729C1D4D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77" y="907183"/>
            <a:ext cx="9193447" cy="11883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CF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d05ac0b-12cd-42c1-b28b-1764ef70c2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3B95E5A2D4E54E9796C62699B91BEE" ma:contentTypeVersion="18" ma:contentTypeDescription="Criar um novo documento." ma:contentTypeScope="" ma:versionID="f459b1e905c5dcbd5f4c9444fc13b0ac">
  <xsd:schema xmlns:xsd="http://www.w3.org/2001/XMLSchema" xmlns:xs="http://www.w3.org/2001/XMLSchema" xmlns:p="http://schemas.microsoft.com/office/2006/metadata/properties" xmlns:ns3="ed05ac0b-12cd-42c1-b28b-1764ef70c29f" xmlns:ns4="ea30237d-992e-4cf3-99a2-bbd30b1e8848" targetNamespace="http://schemas.microsoft.com/office/2006/metadata/properties" ma:root="true" ma:fieldsID="ab4d4033b553614fcb093e24139538c6" ns3:_="" ns4:_="">
    <xsd:import namespace="ed05ac0b-12cd-42c1-b28b-1764ef70c29f"/>
    <xsd:import namespace="ea30237d-992e-4cf3-99a2-bbd30b1e88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5ac0b-12cd-42c1-b28b-1764ef70c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0237d-992e-4cf3-99a2-bbd30b1e88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D84CDD-8D33-4D10-A75D-AA6CA01753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9BC13-33D6-43EC-AC46-9E61BF71BDE5}">
  <ds:schemaRefs>
    <ds:schemaRef ds:uri="http://purl.org/dc/elements/1.1/"/>
    <ds:schemaRef ds:uri="http://www.w3.org/XML/1998/namespace"/>
    <ds:schemaRef ds:uri="ed05ac0b-12cd-42c1-b28b-1764ef70c29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a30237d-992e-4cf3-99a2-bbd30b1e884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862EE6-0B40-4439-997A-A640BBFF4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5ac0b-12cd-42c1-b28b-1764ef70c29f"/>
    <ds:schemaRef ds:uri="ea30237d-992e-4cf3-99a2-bbd30b1e88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471</Words>
  <Application>Microsoft Office PowerPoint</Application>
  <PresentationFormat>Personalizados</PresentationFormat>
  <Paragraphs>63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Tahoma</vt:lpstr>
      <vt:lpstr>Office Theme</vt:lpstr>
      <vt:lpstr>Apresentação do PowerPoint</vt:lpstr>
      <vt:lpstr>OBJETIVOS</vt:lpstr>
      <vt:lpstr>PROMOTORES</vt:lpstr>
      <vt:lpstr>Medida 1 START</vt:lpstr>
      <vt:lpstr>Medida 3 REART</vt:lpstr>
      <vt:lpstr>Medida 5 REDE  DE TALENTOS</vt:lpstr>
      <vt:lpstr>PRAZOS DE CANDIDATURA*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AECT-f</dc:title>
  <dc:creator>Tânia C. Silva</dc:creator>
  <cp:keywords>DAFczFDTGiA,BACP8zswVRE</cp:keywords>
  <cp:lastModifiedBy>Maria MM. Alves</cp:lastModifiedBy>
  <cp:revision>14</cp:revision>
  <dcterms:created xsi:type="dcterms:W3CDTF">2023-03-10T13:48:53Z</dcterms:created>
  <dcterms:modified xsi:type="dcterms:W3CDTF">2024-02-02T11:23:00Z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2023-03-10T00:00:00Z</vt:filetime>
  </property>
  <property fmtid="{D5CDD505-2E9C-101B-9397-08002B2CF9AE}" pid="6" name="ContentTypeId">
    <vt:lpwstr>0x010100863B95E5A2D4E54E9796C62699B91BEE</vt:lpwstr>
  </property>
</Properties>
</file>